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7" d="100"/>
          <a:sy n="5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0E49DA-51F5-4537-AD2B-8FE7B9980F9D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E26DEBC-E648-4F2F-9145-5BB0EFF2DFB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D0758-B2CF-4226-86DD-A1B034CC461E}" type="datetimeFigureOut">
              <a:rPr lang="ar-IQ" smtClean="0"/>
              <a:pPr/>
              <a:t>01/07/1439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FEA70-C1C0-4FEB-870D-53AEA8AEE63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United_States_Department_of_Agricultu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172480" cy="585791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rtl="0"/>
            <a:r>
              <a:rPr lang="en-US" b="1" dirty="0"/>
              <a:t>Plant </a:t>
            </a:r>
            <a:r>
              <a:rPr lang="en-US" b="1" dirty="0" smtClean="0"/>
              <a:t>Physiology  : lecture :(</a:t>
            </a:r>
            <a:r>
              <a:rPr lang="en-US" b="1" dirty="0"/>
              <a:t>5)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 by </a:t>
            </a:r>
            <a:r>
              <a:rPr lang="en-US" b="1" dirty="0" smtClean="0"/>
              <a:t>Dr. </a:t>
            </a:r>
            <a:r>
              <a:rPr lang="en-US" b="1" dirty="0" err="1" smtClean="0"/>
              <a:t>Manal</a:t>
            </a:r>
            <a:r>
              <a:rPr lang="en-US" b="1" dirty="0" smtClean="0"/>
              <a:t>  </a:t>
            </a:r>
            <a:r>
              <a:rPr lang="en-US" b="1" dirty="0" err="1" smtClean="0"/>
              <a:t>Zbari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Photoperiodism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642910" y="4214818"/>
            <a:ext cx="7786742" cy="1423982"/>
          </a:xfrm>
        </p:spPr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</a:rPr>
              <a:t>Photoperiod and </a:t>
            </a:r>
            <a:r>
              <a:rPr lang="en-US" sz="3600" b="1" dirty="0" err="1" smtClean="0">
                <a:solidFill>
                  <a:srgbClr val="002060"/>
                </a:solidFill>
              </a:rPr>
              <a:t>Photoperiodis</a:t>
            </a:r>
            <a:endParaRPr lang="ar-IQ" sz="3600" b="1" dirty="0" smtClean="0">
              <a:solidFill>
                <a:srgbClr val="002060"/>
              </a:solidFill>
            </a:endParaRPr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/>
              <a:t>It's All About Night Length, </a:t>
            </a:r>
            <a:r>
              <a:rPr lang="en-US" b="1" i="1" dirty="0"/>
              <a:t>Not</a:t>
            </a:r>
            <a:r>
              <a:rPr lang="en-US" b="1" dirty="0"/>
              <a:t> Day Length!</a:t>
            </a:r>
            <a:endParaRPr lang="en-US" sz="2400" dirty="0"/>
          </a:p>
          <a:p>
            <a:pPr lvl="0" algn="l" rtl="0"/>
            <a:r>
              <a:rPr lang="en-US" dirty="0"/>
              <a:t>Key discovery: </a:t>
            </a:r>
            <a:r>
              <a:rPr lang="en-US" b="1" dirty="0" err="1"/>
              <a:t>photoperiodism</a:t>
            </a:r>
            <a:r>
              <a:rPr lang="en-US" dirty="0"/>
              <a:t> has nothing to do with day length—it is completely dependent on a </a:t>
            </a:r>
            <a:r>
              <a:rPr lang="en-US" b="1" dirty="0"/>
              <a:t>critical night length</a:t>
            </a:r>
            <a:r>
              <a:rPr lang="en-US" dirty="0"/>
              <a:t>.</a:t>
            </a:r>
            <a:endParaRPr lang="en-US" sz="2800" dirty="0"/>
          </a:p>
          <a:p>
            <a:pPr lvl="0" algn="l" rtl="0"/>
            <a:r>
              <a:rPr lang="en-US" dirty="0"/>
              <a:t>Summary of research using the cocklebur plant:</a:t>
            </a:r>
            <a:endParaRPr lang="en-US" sz="2800" dirty="0"/>
          </a:p>
          <a:p>
            <a:pPr lvl="1" algn="l" rtl="0"/>
            <a:r>
              <a:rPr lang="en-US" dirty="0"/>
              <a:t>The critical night length for the cocklebur is 8 hours: as long as the cocklebur plant has at least 8 hours of </a:t>
            </a:r>
            <a:r>
              <a:rPr lang="en-US" b="1" dirty="0"/>
              <a:t>continuous darkness</a:t>
            </a:r>
            <a:r>
              <a:rPr lang="en-US" dirty="0"/>
              <a:t>, it will flower.</a:t>
            </a:r>
            <a:endParaRPr lang="en-US" sz="2400" dirty="0"/>
          </a:p>
          <a:p>
            <a:pPr lvl="1" algn="l" rtl="0"/>
            <a:r>
              <a:rPr lang="en-US" dirty="0"/>
              <a:t>What was originally called a </a:t>
            </a:r>
            <a:r>
              <a:rPr lang="en-US" b="1" dirty="0"/>
              <a:t>short-day</a:t>
            </a:r>
            <a:r>
              <a:rPr lang="en-US" dirty="0"/>
              <a:t> plant is actually a </a:t>
            </a:r>
            <a:r>
              <a:rPr lang="en-US" b="1" dirty="0"/>
              <a:t>long-night</a:t>
            </a:r>
            <a:r>
              <a:rPr lang="en-US" dirty="0"/>
              <a:t> plant.</a:t>
            </a:r>
            <a:endParaRPr lang="en-US" sz="2400" dirty="0"/>
          </a:p>
          <a:p>
            <a:pPr lvl="1" algn="l" rtl="0"/>
            <a:r>
              <a:rPr lang="en-US" dirty="0"/>
              <a:t>If the night is punctuated by light for a few minutes, then it will not flower!</a:t>
            </a:r>
            <a:endParaRPr lang="en-US" sz="2400" dirty="0"/>
          </a:p>
          <a:p>
            <a:pPr algn="l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b="1" dirty="0"/>
              <a:t>The Experimental Results</a:t>
            </a:r>
            <a:endParaRPr lang="en-US" dirty="0"/>
          </a:p>
          <a:p>
            <a:pPr algn="l"/>
            <a:endParaRPr lang="ar-IQ" dirty="0"/>
          </a:p>
        </p:txBody>
      </p:sp>
      <p:pic>
        <p:nvPicPr>
          <p:cNvPr id="4" name="صورة 3" descr="Shows the results of an experiment used to determine if short-day plants measure the length of day or of night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614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hows the effect of a flash of light on a short-day plant."/>
          <p:cNvPicPr/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0" y="571480"/>
            <a:ext cx="52863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صورة 2" descr="A picture of the cocklebur plant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357562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55721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Unknown source; part of figure 39.16, page 766, Campbell's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Biology, 5th Edition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; unknown source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15370" cy="60007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/>
            <a:r>
              <a:rPr lang="en-US" sz="3600" b="1" dirty="0"/>
              <a:t>Long-day Plants are Actually Short-night Plants!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Similarly, what were once thought to be </a:t>
            </a:r>
            <a:r>
              <a:rPr lang="en-US" sz="3600" b="1" dirty="0"/>
              <a:t>long-day</a:t>
            </a:r>
            <a:r>
              <a:rPr lang="en-US" sz="3600" dirty="0"/>
              <a:t> plants are actually </a:t>
            </a:r>
            <a:r>
              <a:rPr lang="en-US" sz="3600" b="1" dirty="0"/>
              <a:t>short-night</a:t>
            </a:r>
            <a:r>
              <a:rPr lang="en-US" sz="3600" dirty="0"/>
              <a:t> plants: they flower only when the night is shorter than a critical length.</a:t>
            </a:r>
            <a:br>
              <a:rPr lang="en-US" sz="3600" dirty="0"/>
            </a:br>
            <a:r>
              <a:rPr lang="en-US" sz="3600" dirty="0"/>
              <a:t>A few minutes of light during the night will shorten the night length, therefore causing flowering to occur!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l"/>
            <a:r>
              <a:rPr lang="en-US" dirty="0" smtClean="0"/>
              <a:t>Part of figure 39.16, page 766, Campbell's Biology, 5th Edition</a:t>
            </a:r>
            <a:endParaRPr lang="en-US" dirty="0"/>
          </a:p>
        </p:txBody>
      </p:sp>
      <p:pic>
        <p:nvPicPr>
          <p:cNvPr id="3" name="صورة 2" descr="Shows the reaction of a long-night plant to the flash of light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8143932" cy="427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5721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Part of figure 39.16, page 766, Campbell's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Biology, 5th Edition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chemeClr val="tx1"/>
                </a:solidFill>
              </a:rPr>
              <a:t>Flower Growers Use Knowledge About </a:t>
            </a:r>
            <a:r>
              <a:rPr lang="en-US" b="1" dirty="0" err="1">
                <a:solidFill>
                  <a:schemeClr val="tx1"/>
                </a:solidFill>
              </a:rPr>
              <a:t>Photoperiodism</a:t>
            </a:r>
            <a:r>
              <a:rPr lang="en-US" b="1" dirty="0">
                <a:solidFill>
                  <a:schemeClr val="tx1"/>
                </a:solidFill>
              </a:rPr>
              <a:t> to Make Money!</a:t>
            </a:r>
            <a:endParaRPr lang="en-US" sz="1800" dirty="0">
              <a:solidFill>
                <a:schemeClr val="tx1"/>
              </a:solidFill>
            </a:endParaRPr>
          </a:p>
          <a:p>
            <a:pPr lvl="0" algn="l" rtl="0"/>
            <a:r>
              <a:rPr lang="en-US" dirty="0">
                <a:solidFill>
                  <a:schemeClr val="tx1"/>
                </a:solidFill>
              </a:rPr>
              <a:t>As your book mentions, the flower-growing industry uses this knowledge about how </a:t>
            </a:r>
            <a:r>
              <a:rPr lang="en-US" dirty="0" err="1">
                <a:solidFill>
                  <a:schemeClr val="tx1"/>
                </a:solidFill>
              </a:rPr>
              <a:t>photoperiodism</a:t>
            </a:r>
            <a:r>
              <a:rPr lang="en-US" dirty="0">
                <a:solidFill>
                  <a:schemeClr val="tx1"/>
                </a:solidFill>
              </a:rPr>
              <a:t> works to produce flowers out of season.</a:t>
            </a:r>
            <a:endParaRPr lang="en-US" sz="2800" dirty="0">
              <a:solidFill>
                <a:schemeClr val="tx1"/>
              </a:solidFill>
            </a:endParaRPr>
          </a:p>
          <a:p>
            <a:pPr lvl="0" algn="l" rtl="0"/>
            <a:r>
              <a:rPr lang="en-US" dirty="0">
                <a:solidFill>
                  <a:schemeClr val="tx1"/>
                </a:solidFill>
              </a:rPr>
              <a:t>Chrysanthemums are short-day (long-night) plants that normally bloom in the fall.</a:t>
            </a:r>
            <a:endParaRPr lang="en-US" sz="2800" dirty="0">
              <a:solidFill>
                <a:schemeClr val="tx1"/>
              </a:solidFill>
            </a:endParaRPr>
          </a:p>
          <a:p>
            <a:pPr lvl="1" algn="l" rtl="0"/>
            <a:r>
              <a:rPr lang="en-US" sz="3200" dirty="0">
                <a:solidFill>
                  <a:schemeClr val="tx1"/>
                </a:solidFill>
              </a:rPr>
              <a:t>Their blooming can be stalled until Mother's Day in May by exposing the plants to a little light during the long evenings.</a:t>
            </a:r>
          </a:p>
          <a:p>
            <a:pPr lvl="1" algn="l" rtl="0"/>
            <a:r>
              <a:rPr lang="en-US" sz="3200" dirty="0">
                <a:solidFill>
                  <a:schemeClr val="tx1"/>
                </a:solidFill>
              </a:rPr>
              <a:t>This effectively shortens the night below the critical night length!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592935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 rtl="0"/>
            <a:r>
              <a:rPr lang="en-US" sz="3600" b="1" dirty="0"/>
              <a:t>The Details</a:t>
            </a:r>
            <a:br>
              <a:rPr lang="en-US" sz="3600" b="1" dirty="0"/>
            </a:br>
            <a:r>
              <a:rPr lang="en-US" sz="3600" b="1" dirty="0"/>
              <a:t>Red light, of wavelength 660 nm, is the most effective in interrupting night length.</a:t>
            </a:r>
            <a:br>
              <a:rPr lang="en-US" sz="3600" b="1" dirty="0"/>
            </a:br>
            <a:r>
              <a:rPr lang="en-US" sz="3600" b="1" dirty="0"/>
              <a:t>Experimental results have confirmed this fact:</a:t>
            </a:r>
            <a:br>
              <a:rPr lang="en-US" sz="3600" b="1" dirty="0"/>
            </a:br>
            <a:r>
              <a:rPr lang="en-US" sz="3600" b="1" dirty="0"/>
              <a:t>Short-day (long-night) plants experiencing a long night will </a:t>
            </a:r>
            <a:r>
              <a:rPr lang="en-US" sz="3600" b="1" i="1" dirty="0"/>
              <a:t>not</a:t>
            </a:r>
            <a:r>
              <a:rPr lang="en-US" sz="3600" b="1" dirty="0"/>
              <a:t> flower if exposed briefly to 660 nm light sometime during the night.</a:t>
            </a:r>
            <a:br>
              <a:rPr lang="en-US" sz="3600" b="1" dirty="0"/>
            </a:br>
            <a:r>
              <a:rPr lang="en-US" sz="3600" b="1" dirty="0"/>
              <a:t>Long-day (short-night) plants exposed briefly to a 660 nm light </a:t>
            </a:r>
            <a:r>
              <a:rPr lang="en-US" sz="3600" b="1" i="1" dirty="0"/>
              <a:t>will</a:t>
            </a:r>
            <a:r>
              <a:rPr lang="en-US" sz="3600" b="1" dirty="0"/>
              <a:t> flower even if the total night length exceeds the critical number of hours.</a:t>
            </a:r>
            <a:br>
              <a:rPr lang="en-US" sz="3600" b="1" dirty="0"/>
            </a:b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Shows the effects of a brief pulse of 660 nm light during the dark period for short-day and long-day plants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7858179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/>
              <a:t>Far-red Light Cancels the Effect of Red Light</a:t>
            </a:r>
            <a:endParaRPr lang="en-US" dirty="0"/>
          </a:p>
          <a:p>
            <a:pPr lvl="0" algn="l" rtl="0"/>
            <a:r>
              <a:rPr lang="en-US" dirty="0"/>
              <a:t>Shortening of night length by </a:t>
            </a:r>
            <a:r>
              <a:rPr lang="en-US" b="1" dirty="0"/>
              <a:t>red light (R)</a:t>
            </a:r>
            <a:r>
              <a:rPr lang="en-US" dirty="0"/>
              <a:t> can be negated by a flash of </a:t>
            </a:r>
            <a:r>
              <a:rPr lang="en-US" b="1" dirty="0"/>
              <a:t>far-red light (FR)</a:t>
            </a:r>
            <a:r>
              <a:rPr lang="en-US" dirty="0"/>
              <a:t> of 730 nm.</a:t>
            </a:r>
          </a:p>
          <a:p>
            <a:pPr lvl="0" algn="l" rtl="0"/>
            <a:r>
              <a:rPr lang="en-US" dirty="0"/>
              <a:t>When this occurs, the plant perceives no interruption in night length.</a:t>
            </a:r>
          </a:p>
          <a:p>
            <a:pPr lvl="0" algn="l" rtl="0"/>
            <a:r>
              <a:rPr lang="en-US" dirty="0"/>
              <a:t>No matter how many times red light is flashed, as long as it is followed by far-red light the effects of red light are canceled.</a:t>
            </a:r>
          </a:p>
          <a:p>
            <a:pPr lvl="0" algn="l" rtl="0"/>
            <a:r>
              <a:rPr lang="en-US" dirty="0"/>
              <a:t>This works in both short-day and long-day plants.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Shows the interacts of red and far-red light together on short-day and long-day plants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571481"/>
            <a:ext cx="757242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algn="l" rtl="0"/>
            <a:r>
              <a:rPr lang="en-US" sz="2600" b="1" dirty="0"/>
              <a:t>Photoperiod</a:t>
            </a:r>
          </a:p>
          <a:p>
            <a:pPr lvl="1" algn="l" rtl="0"/>
            <a:r>
              <a:rPr lang="en-US" sz="2600" b="1" dirty="0"/>
              <a:t>Word derivation:</a:t>
            </a:r>
          </a:p>
          <a:p>
            <a:pPr lvl="2" algn="l" rtl="0"/>
            <a:r>
              <a:rPr lang="en-US" sz="2600" b="1" i="1" dirty="0"/>
              <a:t>Photo</a:t>
            </a:r>
            <a:r>
              <a:rPr lang="en-US" sz="2600" b="1" dirty="0"/>
              <a:t>: light</a:t>
            </a:r>
          </a:p>
          <a:p>
            <a:pPr lvl="2" algn="l" rtl="0"/>
            <a:r>
              <a:rPr lang="en-US" sz="2600" b="1" i="1" dirty="0"/>
              <a:t>Period</a:t>
            </a:r>
            <a:r>
              <a:rPr lang="en-US" sz="2600" b="1" dirty="0"/>
              <a:t>: a specific length of time</a:t>
            </a:r>
          </a:p>
          <a:p>
            <a:pPr lvl="1" algn="l" rtl="0"/>
            <a:r>
              <a:rPr lang="en-US" sz="2600" b="1" dirty="0"/>
              <a:t>Definition: the relative length of daylight and night</a:t>
            </a:r>
          </a:p>
          <a:p>
            <a:pPr lvl="0" algn="l" rtl="0"/>
            <a:r>
              <a:rPr lang="en-US" sz="2600" b="1" dirty="0" err="1"/>
              <a:t>Photoperiodism</a:t>
            </a:r>
            <a:endParaRPr lang="en-US" sz="2600" b="1" dirty="0"/>
          </a:p>
          <a:p>
            <a:pPr lvl="1" algn="l" rtl="0"/>
            <a:r>
              <a:rPr lang="en-US" sz="2600" b="1" dirty="0"/>
              <a:t>Definition: the response of plants to changes in the photoperiod</a:t>
            </a:r>
          </a:p>
          <a:p>
            <a:pPr lvl="1" algn="l" rtl="0"/>
            <a:r>
              <a:rPr lang="en-US" sz="2600" b="1" dirty="0"/>
              <a:t>Example: flowering</a:t>
            </a:r>
          </a:p>
          <a:p>
            <a:pPr lvl="2" algn="l" rtl="0"/>
            <a:r>
              <a:rPr lang="en-US" sz="2600" b="1" dirty="0"/>
              <a:t>The timing of flowering in plants is determined by the relative length of daylight and night (photoperiod).</a:t>
            </a:r>
          </a:p>
          <a:p>
            <a:pPr lvl="2" algn="l" rtl="0"/>
            <a:r>
              <a:rPr lang="en-US" sz="2600" b="1" dirty="0"/>
              <a:t>The seasons are controlled by the length of daylight.</a:t>
            </a:r>
          </a:p>
          <a:p>
            <a:pPr lvl="3" algn="l" rtl="0"/>
            <a:r>
              <a:rPr lang="en-US" sz="2600" b="1" dirty="0"/>
              <a:t>Between December and June, in the northern hemisphere, the amount of daylight increases daily.</a:t>
            </a:r>
          </a:p>
          <a:p>
            <a:pPr lvl="3" algn="l" rtl="0"/>
            <a:r>
              <a:rPr lang="en-US" sz="2600" b="1" dirty="0"/>
              <a:t>So, increased daylight indicates spring and summer are on the way.</a:t>
            </a:r>
          </a:p>
          <a:p>
            <a:pPr lvl="3" algn="l" rtl="0"/>
            <a:r>
              <a:rPr lang="en-US" sz="2600" b="1" dirty="0"/>
              <a:t>Between June and December, the opposite occurs.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/>
            <a:r>
              <a:rPr lang="en-US" sz="3300" b="1" dirty="0"/>
              <a:t>How Does This Work?</a:t>
            </a:r>
          </a:p>
          <a:p>
            <a:pPr lvl="0" algn="l" rtl="0"/>
            <a:r>
              <a:rPr lang="en-US" sz="3300" b="1" dirty="0"/>
              <a:t>Light-sensitive proteins called </a:t>
            </a:r>
            <a:r>
              <a:rPr lang="en-US" sz="3300" b="1" dirty="0" err="1"/>
              <a:t>phytochromes</a:t>
            </a:r>
            <a:r>
              <a:rPr lang="en-US" sz="3300" b="1" dirty="0"/>
              <a:t> are partially responsible for the timing of flowering.</a:t>
            </a:r>
          </a:p>
          <a:p>
            <a:pPr lvl="0" algn="l" rtl="0"/>
            <a:r>
              <a:rPr lang="en-US" sz="3300" b="1" dirty="0"/>
              <a:t>The </a:t>
            </a:r>
            <a:r>
              <a:rPr lang="en-US" sz="3300" b="1" dirty="0" err="1"/>
              <a:t>phytochrome</a:t>
            </a:r>
            <a:r>
              <a:rPr lang="en-US" sz="3300" b="1" dirty="0"/>
              <a:t> proteins come in two different forms: P</a:t>
            </a:r>
            <a:r>
              <a:rPr lang="en-US" sz="3300" b="1" baseline="-25000" dirty="0"/>
              <a:t>r</a:t>
            </a:r>
            <a:r>
              <a:rPr lang="en-US" sz="3300" b="1" dirty="0"/>
              <a:t> and </a:t>
            </a:r>
            <a:r>
              <a:rPr lang="en-US" sz="3300" b="1" dirty="0" err="1"/>
              <a:t>P</a:t>
            </a:r>
            <a:r>
              <a:rPr lang="en-US" sz="3300" b="1" baseline="-25000" dirty="0" err="1"/>
              <a:t>fr</a:t>
            </a:r>
            <a:r>
              <a:rPr lang="en-US" sz="3300" b="1" dirty="0"/>
              <a:t>.</a:t>
            </a:r>
          </a:p>
          <a:p>
            <a:pPr lvl="0" algn="l" rtl="0"/>
            <a:r>
              <a:rPr lang="en-US" sz="3300" b="1" dirty="0"/>
              <a:t>These </a:t>
            </a:r>
            <a:r>
              <a:rPr lang="en-US" sz="3300" b="1" dirty="0" err="1"/>
              <a:t>phytochromes</a:t>
            </a:r>
            <a:r>
              <a:rPr lang="en-US" sz="3300" b="1" dirty="0"/>
              <a:t> act as </a:t>
            </a:r>
            <a:r>
              <a:rPr lang="en-US" sz="3300" b="1" dirty="0" err="1"/>
              <a:t>photodetectors</a:t>
            </a:r>
            <a:r>
              <a:rPr lang="en-US" sz="3300" b="1" dirty="0"/>
              <a:t> that tell the plant what kind of light is present.</a:t>
            </a:r>
          </a:p>
          <a:p>
            <a:pPr lvl="0" algn="l" rtl="0"/>
            <a:r>
              <a:rPr lang="en-US" sz="3300" b="1" dirty="0"/>
              <a:t>The absorption of light causes them to convert to the other form:</a:t>
            </a:r>
          </a:p>
          <a:p>
            <a:pPr lvl="1" algn="l" rtl="0"/>
            <a:r>
              <a:rPr lang="en-US" sz="3300" b="1" dirty="0"/>
              <a:t>P</a:t>
            </a:r>
            <a:r>
              <a:rPr lang="en-US" sz="3300" b="1" baseline="-25000" dirty="0"/>
              <a:t>r</a:t>
            </a:r>
            <a:r>
              <a:rPr lang="en-US" sz="3300" b="1" dirty="0"/>
              <a:t> absorbs red light to become </a:t>
            </a:r>
            <a:r>
              <a:rPr lang="en-US" sz="3300" b="1" dirty="0" err="1"/>
              <a:t>P</a:t>
            </a:r>
            <a:r>
              <a:rPr lang="en-US" sz="3300" b="1" baseline="-25000" dirty="0" err="1"/>
              <a:t>fr</a:t>
            </a:r>
            <a:r>
              <a:rPr lang="en-US" sz="3300" b="1" dirty="0"/>
              <a:t>.</a:t>
            </a:r>
          </a:p>
          <a:p>
            <a:pPr lvl="1" algn="l" rtl="0"/>
            <a:r>
              <a:rPr lang="en-US" sz="3300" b="1" dirty="0" err="1"/>
              <a:t>P</a:t>
            </a:r>
            <a:r>
              <a:rPr lang="en-US" sz="3300" b="1" baseline="-25000" dirty="0" err="1"/>
              <a:t>fr</a:t>
            </a:r>
            <a:r>
              <a:rPr lang="en-US" sz="3300" b="1" dirty="0"/>
              <a:t> absorbs far-red light to become P</a:t>
            </a:r>
            <a:r>
              <a:rPr lang="en-US" sz="3300" b="1" baseline="-25000" dirty="0"/>
              <a:t>r</a:t>
            </a:r>
            <a:r>
              <a:rPr lang="en-US" sz="3300" b="1" dirty="0"/>
              <a:t>.</a:t>
            </a:r>
          </a:p>
          <a:p>
            <a:pPr lvl="0" algn="l" rtl="0"/>
            <a:r>
              <a:rPr lang="en-US" sz="3300" b="1" dirty="0"/>
              <a:t>The presence of </a:t>
            </a:r>
            <a:r>
              <a:rPr lang="en-US" sz="3300" b="1" dirty="0" err="1"/>
              <a:t>P</a:t>
            </a:r>
            <a:r>
              <a:rPr lang="en-US" sz="3300" b="1" baseline="-25000" dirty="0" err="1"/>
              <a:t>fr</a:t>
            </a:r>
            <a:r>
              <a:rPr lang="en-US" sz="3300" b="1" dirty="0"/>
              <a:t> switches on physiological and developmental changes in plants.</a:t>
            </a:r>
          </a:p>
          <a:p>
            <a:pPr lvl="1" algn="l" rtl="0"/>
            <a:r>
              <a:rPr lang="en-US" sz="3300" b="1" dirty="0"/>
              <a:t>Not only does it influence flowering, but also triggers other responses to light such as seed germination.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Shows the phytochrome change due to red and far-red light."/>
          <p:cNvPicPr>
            <a:picLocks noGrp="1"/>
          </p:cNvPicPr>
          <p:nvPr>
            <p:ph idx="1"/>
          </p:nvPr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1142976" y="642918"/>
            <a:ext cx="7072362" cy="450059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57150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Unlabeled figure, page 768, Campbell's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Biology, 5th Edition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/>
            <a:r>
              <a:rPr lang="en-US" sz="2800" b="1" dirty="0"/>
              <a:t>Circadian Rhythms</a:t>
            </a:r>
            <a:endParaRPr lang="en-US" sz="2800" dirty="0"/>
          </a:p>
          <a:p>
            <a:pPr lvl="0" algn="l" rtl="0"/>
            <a:r>
              <a:rPr lang="en-US" sz="2800" dirty="0"/>
              <a:t>Most plants and animals exhibit what are called </a:t>
            </a:r>
            <a:r>
              <a:rPr lang="en-US" sz="2800" b="1" dirty="0"/>
              <a:t>circadian rhythms</a:t>
            </a:r>
            <a:r>
              <a:rPr lang="en-US" sz="2800" dirty="0"/>
              <a:t>.</a:t>
            </a:r>
          </a:p>
          <a:p>
            <a:pPr lvl="1" algn="l" rtl="0"/>
            <a:r>
              <a:rPr lang="en-US" dirty="0"/>
              <a:t>Word derivation:</a:t>
            </a:r>
          </a:p>
          <a:p>
            <a:pPr lvl="2" algn="l" rtl="0"/>
            <a:r>
              <a:rPr lang="en-US" sz="2800" i="1" dirty="0"/>
              <a:t>Circa</a:t>
            </a:r>
            <a:r>
              <a:rPr lang="en-US" sz="2800" dirty="0"/>
              <a:t>: approximately</a:t>
            </a:r>
          </a:p>
          <a:p>
            <a:pPr lvl="2" algn="l" rtl="0"/>
            <a:r>
              <a:rPr lang="en-US" sz="2800" i="1" dirty="0"/>
              <a:t>Dies</a:t>
            </a:r>
            <a:r>
              <a:rPr lang="en-US" sz="2800" dirty="0"/>
              <a:t>: day</a:t>
            </a:r>
          </a:p>
          <a:p>
            <a:pPr lvl="2" algn="l" rtl="0"/>
            <a:r>
              <a:rPr lang="en-US" sz="2800" dirty="0"/>
              <a:t>“About a day”</a:t>
            </a:r>
          </a:p>
          <a:p>
            <a:pPr lvl="1" algn="l" rtl="0"/>
            <a:r>
              <a:rPr lang="en-US" dirty="0"/>
              <a:t>Circadian rhythms are patterns of physiological change that follow a 24-hour cycle, day after day.</a:t>
            </a:r>
          </a:p>
          <a:p>
            <a:pPr lvl="1" algn="l" rtl="0"/>
            <a:r>
              <a:rPr lang="en-US" dirty="0"/>
              <a:t>These 24-hour cycles can be seen in a variety of physiological responses and are very predictable:</a:t>
            </a:r>
          </a:p>
          <a:p>
            <a:pPr lvl="2" algn="l" rtl="0"/>
            <a:r>
              <a:rPr lang="en-US" sz="2800" dirty="0"/>
              <a:t>Pulse</a:t>
            </a:r>
          </a:p>
          <a:p>
            <a:pPr lvl="2" algn="l" rtl="0"/>
            <a:r>
              <a:rPr lang="en-US" sz="2800" dirty="0"/>
              <a:t>Blood pressure</a:t>
            </a:r>
          </a:p>
          <a:p>
            <a:pPr lvl="2" algn="l" rtl="0"/>
            <a:r>
              <a:rPr lang="en-US" sz="2800" dirty="0"/>
              <a:t>Temperature</a:t>
            </a:r>
          </a:p>
          <a:p>
            <a:pPr lvl="2" algn="l" rtl="0"/>
            <a:r>
              <a:rPr lang="en-US" sz="2800" dirty="0"/>
              <a:t>Rate of cell division</a:t>
            </a:r>
          </a:p>
          <a:p>
            <a:pPr lvl="2" algn="l" rtl="0"/>
            <a:r>
              <a:rPr lang="en-US" sz="2800" dirty="0"/>
              <a:t>Metabolic rate</a:t>
            </a:r>
          </a:p>
          <a:p>
            <a:pPr lvl="2" algn="l" rtl="0"/>
            <a:r>
              <a:rPr lang="en-US" sz="2800" dirty="0"/>
              <a:t>Stomata opening and closing</a:t>
            </a:r>
          </a:p>
          <a:p>
            <a:pPr algn="l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l" rtl="0"/>
            <a:r>
              <a:rPr lang="en-US" dirty="0"/>
              <a:t>The big question in biology is whether these changes are controlled externally (by environmental cues) or whether they are controlled internally (endogenously).</a:t>
            </a:r>
            <a:endParaRPr lang="en-US" sz="2800" dirty="0"/>
          </a:p>
          <a:p>
            <a:pPr lvl="1" algn="l" rtl="0"/>
            <a:r>
              <a:rPr lang="en-US" dirty="0"/>
              <a:t>The answer seems to be that they are controlled internally.</a:t>
            </a:r>
            <a:endParaRPr lang="en-US" sz="2400" dirty="0"/>
          </a:p>
          <a:p>
            <a:pPr lvl="1" algn="l" rtl="0"/>
            <a:r>
              <a:rPr lang="en-US" dirty="0"/>
              <a:t>Scientists have put people and plants in darkness for days, and they still exhibit the 24-hour cycle.</a:t>
            </a:r>
            <a:endParaRPr lang="en-US" sz="2400" dirty="0"/>
          </a:p>
          <a:p>
            <a:pPr lvl="1" algn="l" rtl="0"/>
            <a:r>
              <a:rPr lang="en-US" dirty="0"/>
              <a:t>However, the 24-hour cycle is no longer synchronized with the outside world—it drifts.</a:t>
            </a:r>
            <a:endParaRPr lang="en-US" sz="2400" dirty="0"/>
          </a:p>
          <a:p>
            <a:pPr lvl="0" algn="l" rtl="0"/>
            <a:r>
              <a:rPr lang="en-US" dirty="0"/>
              <a:t>Take-home message: biological clocks exist, but they can drift.</a:t>
            </a:r>
            <a:endParaRPr lang="en-US" sz="2800" dirty="0"/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 rtl="0"/>
            <a:r>
              <a:rPr lang="en-US" b="1" dirty="0"/>
              <a:t>The </a:t>
            </a:r>
            <a:r>
              <a:rPr lang="en-US" b="1" dirty="0" err="1"/>
              <a:t>Phytochrome</a:t>
            </a:r>
            <a:r>
              <a:rPr lang="en-US" b="1" dirty="0"/>
              <a:t> System Is a Way to Maintain the Circadian Rhythm</a:t>
            </a:r>
            <a:endParaRPr lang="en-US" sz="2400" dirty="0"/>
          </a:p>
          <a:p>
            <a:pPr lvl="0" algn="l" rtl="0"/>
            <a:r>
              <a:rPr lang="en-US" dirty="0"/>
              <a:t>Since ordinary daylight has both red and far-red light, how does this system work?</a:t>
            </a:r>
            <a:endParaRPr lang="en-US" sz="2800" dirty="0"/>
          </a:p>
          <a:p>
            <a:pPr lvl="1" algn="l" rtl="0"/>
            <a:r>
              <a:rPr lang="en-US" dirty="0"/>
              <a:t>The </a:t>
            </a:r>
            <a:r>
              <a:rPr lang="en-US" dirty="0" err="1"/>
              <a:t>phytochrome</a:t>
            </a:r>
            <a:r>
              <a:rPr lang="en-US" dirty="0"/>
              <a:t> is a </a:t>
            </a:r>
            <a:r>
              <a:rPr lang="en-US" b="1" dirty="0" err="1"/>
              <a:t>homodimer</a:t>
            </a:r>
            <a:r>
              <a:rPr lang="en-US" dirty="0"/>
              <a:t> (a quaternary protein with two identical halves), bonded to a non-protein light absorbing pigment called a </a:t>
            </a:r>
            <a:r>
              <a:rPr lang="en-US" b="1" dirty="0" err="1"/>
              <a:t>chromophore</a:t>
            </a:r>
            <a:r>
              <a:rPr lang="en-US" dirty="0"/>
              <a:t>.</a:t>
            </a:r>
            <a:endParaRPr lang="en-US" sz="2400" dirty="0"/>
          </a:p>
          <a:p>
            <a:pPr lvl="1" algn="l" rtl="0"/>
            <a:r>
              <a:rPr lang="en-US" dirty="0"/>
              <a:t>The P</a:t>
            </a:r>
            <a:r>
              <a:rPr lang="en-US" sz="1800" baseline="-25000" dirty="0"/>
              <a:t>r</a:t>
            </a:r>
            <a:r>
              <a:rPr lang="en-US" dirty="0"/>
              <a:t> form is constantly being synthesized by the plant.</a:t>
            </a:r>
            <a:endParaRPr lang="en-US" sz="2400" dirty="0"/>
          </a:p>
          <a:p>
            <a:pPr lvl="1" algn="l" rtl="0"/>
            <a:r>
              <a:rPr lang="en-US" dirty="0"/>
              <a:t>When exposed to daylight, some of the P</a:t>
            </a:r>
            <a:r>
              <a:rPr lang="en-US" sz="1800" baseline="-25000" dirty="0"/>
              <a:t>r</a:t>
            </a:r>
            <a:r>
              <a:rPr lang="en-US" dirty="0"/>
              <a:t> is converted to </a:t>
            </a:r>
            <a:r>
              <a:rPr lang="en-US" dirty="0" err="1"/>
              <a:t>P</a:t>
            </a:r>
            <a:r>
              <a:rPr lang="en-US" sz="1800" baseline="-25000" dirty="0" err="1"/>
              <a:t>fr</a:t>
            </a:r>
            <a:r>
              <a:rPr lang="en-US" dirty="0"/>
              <a:t>, but some </a:t>
            </a:r>
            <a:r>
              <a:rPr lang="en-US" dirty="0" err="1"/>
              <a:t>P</a:t>
            </a:r>
            <a:r>
              <a:rPr lang="en-US" sz="1800" baseline="-25000" dirty="0" err="1"/>
              <a:t>fr</a:t>
            </a:r>
            <a:r>
              <a:rPr lang="en-US" dirty="0"/>
              <a:t> is converted to P</a:t>
            </a:r>
            <a:r>
              <a:rPr lang="en-US" sz="1800" baseline="-25000" dirty="0"/>
              <a:t>r</a:t>
            </a:r>
            <a:r>
              <a:rPr lang="en-US" dirty="0"/>
              <a:t> as well.</a:t>
            </a:r>
            <a:endParaRPr lang="en-US" sz="2400" dirty="0"/>
          </a:p>
          <a:p>
            <a:pPr lvl="2" algn="l" rtl="0"/>
            <a:r>
              <a:rPr lang="en-US" dirty="0"/>
              <a:t>Eventually, equilibrium is reached and maintained during the day.</a:t>
            </a:r>
            <a:endParaRPr lang="en-US" sz="2000" dirty="0"/>
          </a:p>
          <a:p>
            <a:pPr lvl="1" algn="l" rtl="0"/>
            <a:r>
              <a:rPr lang="en-US" dirty="0" err="1"/>
              <a:t>Degradative</a:t>
            </a:r>
            <a:r>
              <a:rPr lang="en-US" dirty="0"/>
              <a:t> enzymes destroy more of </a:t>
            </a:r>
            <a:r>
              <a:rPr lang="en-US" dirty="0" err="1"/>
              <a:t>P</a:t>
            </a:r>
            <a:r>
              <a:rPr lang="en-US" sz="1800" baseline="-25000" dirty="0" err="1"/>
              <a:t>fr</a:t>
            </a:r>
            <a:r>
              <a:rPr lang="en-US" dirty="0"/>
              <a:t> than P</a:t>
            </a:r>
            <a:r>
              <a:rPr lang="en-US" sz="1800" baseline="-25000" dirty="0"/>
              <a:t>r</a:t>
            </a:r>
            <a:r>
              <a:rPr lang="en-US" dirty="0"/>
              <a:t>.</a:t>
            </a:r>
            <a:endParaRPr lang="en-US" sz="2400" dirty="0"/>
          </a:p>
          <a:p>
            <a:pPr lvl="0" algn="l" rtl="0"/>
            <a:r>
              <a:rPr lang="en-US" dirty="0"/>
              <a:t>In the dark, </a:t>
            </a:r>
            <a:r>
              <a:rPr lang="en-US" dirty="0" err="1"/>
              <a:t>P</a:t>
            </a:r>
            <a:r>
              <a:rPr lang="en-US" sz="2000" baseline="-25000" dirty="0" err="1"/>
              <a:t>fr</a:t>
            </a:r>
            <a:r>
              <a:rPr lang="en-US" dirty="0"/>
              <a:t> is converted to P</a:t>
            </a:r>
            <a:r>
              <a:rPr lang="en-US" sz="2000" baseline="-25000" dirty="0"/>
              <a:t>r</a:t>
            </a:r>
            <a:r>
              <a:rPr lang="en-US" dirty="0"/>
              <a:t>.</a:t>
            </a:r>
            <a:endParaRPr lang="en-US" sz="2800" dirty="0"/>
          </a:p>
          <a:p>
            <a:pPr lvl="1" algn="l" rtl="0"/>
            <a:r>
              <a:rPr lang="en-US" dirty="0"/>
              <a:t>At sundown, and throughout the night: </a:t>
            </a:r>
            <a:r>
              <a:rPr lang="en-US" dirty="0" err="1"/>
              <a:t>P</a:t>
            </a:r>
            <a:r>
              <a:rPr lang="en-US" sz="1800" baseline="-25000" dirty="0" err="1"/>
              <a:t>fr</a:t>
            </a:r>
            <a:r>
              <a:rPr lang="en-US" dirty="0"/>
              <a:t> begins to disappear and P</a:t>
            </a:r>
            <a:r>
              <a:rPr lang="en-US" sz="1800" baseline="-25000" dirty="0"/>
              <a:t>r</a:t>
            </a:r>
            <a:r>
              <a:rPr lang="en-US" dirty="0"/>
              <a:t> accumulates.</a:t>
            </a:r>
            <a:endParaRPr lang="en-US" sz="2400" dirty="0"/>
          </a:p>
          <a:p>
            <a:pPr algn="l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 lvl="1" algn="l" rtl="0"/>
            <a:r>
              <a:rPr lang="en-US" sz="3600" b="1" dirty="0"/>
              <a:t>At sunrise: </a:t>
            </a:r>
            <a:r>
              <a:rPr lang="en-US" sz="3600" dirty="0" err="1"/>
              <a:t>P</a:t>
            </a:r>
            <a:r>
              <a:rPr lang="en-US" sz="3600" baseline="-25000" dirty="0" err="1"/>
              <a:t>fr</a:t>
            </a:r>
            <a:r>
              <a:rPr lang="en-US" sz="3600" dirty="0"/>
              <a:t> levels suddenly increase, and P</a:t>
            </a:r>
            <a:r>
              <a:rPr lang="en-US" sz="3600" baseline="-25000" dirty="0"/>
              <a:t>r</a:t>
            </a:r>
            <a:r>
              <a:rPr lang="en-US" sz="3600" dirty="0"/>
              <a:t> levels decrease.</a:t>
            </a:r>
          </a:p>
          <a:p>
            <a:pPr lvl="0" algn="l" rtl="0"/>
            <a:r>
              <a:rPr lang="en-US" sz="3600" dirty="0"/>
              <a:t>Thus </a:t>
            </a:r>
            <a:r>
              <a:rPr lang="en-US" sz="3600" b="1" dirty="0"/>
              <a:t>night length</a:t>
            </a:r>
            <a:r>
              <a:rPr lang="en-US" sz="3600" dirty="0"/>
              <a:t> is responsible for resetting the circadian rhythm clock.</a:t>
            </a:r>
          </a:p>
          <a:p>
            <a:pPr algn="l"/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Shows the structure of a phytochrome."/>
          <p:cNvPicPr>
            <a:picLocks noGrp="1"/>
          </p:cNvPicPr>
          <p:nvPr>
            <p:ph idx="1"/>
          </p:nvPr>
        </p:nvPicPr>
        <p:blipFill>
          <a:blip r:embed="rId2">
            <a:lum bright="-30000" contrast="30000"/>
          </a:blip>
          <a:srcRect/>
          <a:stretch>
            <a:fillRect/>
          </a:stretch>
        </p:blipFill>
        <p:spPr bwMode="auto">
          <a:xfrm>
            <a:off x="1928794" y="0"/>
            <a:ext cx="4286280" cy="2357431"/>
          </a:xfrm>
          <a:prstGeom prst="flowChartProcess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5" name="صورة 4" descr="Shows the switching between the two forms of the phytochrome."/>
          <p:cNvPicPr/>
          <p:nvPr/>
        </p:nvPicPr>
        <p:blipFill>
          <a:blip r:embed="rId3">
            <a:lum bright="-20000"/>
          </a:blip>
          <a:srcRect/>
          <a:stretch>
            <a:fillRect/>
          </a:stretch>
        </p:blipFill>
        <p:spPr bwMode="auto">
          <a:xfrm>
            <a:off x="357158" y="2459124"/>
            <a:ext cx="8215370" cy="325589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58578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Figures 39.19 and 39.20, page 769, Campbell's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Biology, 5th Edition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600" b="1" dirty="0"/>
              <a:t>The Maryland Mammoth and the Discovery of Short-Day Plants</a:t>
            </a:r>
            <a:endParaRPr lang="en-US" sz="3600" dirty="0"/>
          </a:p>
          <a:p>
            <a:pPr lvl="0" algn="l" rtl="0"/>
            <a:r>
              <a:rPr lang="en-US" sz="2900" b="1" dirty="0"/>
              <a:t>Researchers</a:t>
            </a:r>
            <a:r>
              <a:rPr lang="en-US" sz="2900" dirty="0"/>
              <a:t>: Garner and Allard at the </a:t>
            </a:r>
            <a:r>
              <a:rPr lang="en-US" sz="2900" dirty="0">
                <a:hlinkClick r:id="rId2"/>
              </a:rPr>
              <a:t>USDA</a:t>
            </a:r>
            <a:r>
              <a:rPr lang="en-US" sz="2900" dirty="0"/>
              <a:t> in the 1920s</a:t>
            </a:r>
          </a:p>
          <a:p>
            <a:pPr lvl="0" algn="l" rtl="0"/>
            <a:r>
              <a:rPr lang="en-US" sz="2900" dirty="0"/>
              <a:t>Worked with the </a:t>
            </a:r>
            <a:r>
              <a:rPr lang="en-US" sz="2900" b="1" dirty="0"/>
              <a:t>Maryland Mammoth</a:t>
            </a:r>
            <a:r>
              <a:rPr lang="en-US" sz="2900" dirty="0"/>
              <a:t>, a large tobacco plant that didn't flower in the summer when most tobacco plants bloomed.</a:t>
            </a:r>
          </a:p>
          <a:p>
            <a:pPr lvl="0" algn="l" rtl="0"/>
            <a:r>
              <a:rPr lang="en-US" sz="2900" dirty="0"/>
              <a:t>They discovered that the shortening days of winter stimulated flowering in the Maryland Mammoth.</a:t>
            </a:r>
          </a:p>
          <a:p>
            <a:pPr lvl="1" algn="l" rtl="0"/>
            <a:r>
              <a:rPr lang="en-US" sz="2900" dirty="0"/>
              <a:t>Under controlled experiments, in light-tight boxes where they could manipulate the amount of light and dark, they discovered that flowering only occurred if the day length (amount of light) was 14 hours or less.</a:t>
            </a:r>
          </a:p>
          <a:p>
            <a:pPr lvl="0" algn="l" rtl="0"/>
            <a:r>
              <a:rPr lang="en-US" sz="2900" dirty="0"/>
              <a:t>They called the Maryland Mammoth a </a:t>
            </a:r>
            <a:r>
              <a:rPr lang="en-US" sz="2900" b="1" dirty="0"/>
              <a:t>short-day plant</a:t>
            </a:r>
            <a:r>
              <a:rPr lang="en-US" sz="2900" dirty="0"/>
              <a:t> because it required a light period </a:t>
            </a:r>
            <a:r>
              <a:rPr lang="en-US" sz="2900" i="1" dirty="0"/>
              <a:t>shorter</a:t>
            </a:r>
            <a:r>
              <a:rPr lang="en-US" sz="2900" dirty="0"/>
              <a:t> than a </a:t>
            </a:r>
            <a:r>
              <a:rPr lang="en-US" sz="2900" b="1" dirty="0"/>
              <a:t>critical length</a:t>
            </a:r>
            <a:r>
              <a:rPr lang="en-US" sz="2900" dirty="0"/>
              <a:t> to flower.</a:t>
            </a:r>
          </a:p>
          <a:p>
            <a:pPr algn="l" rtl="0"/>
            <a:r>
              <a:rPr lang="en-US" sz="2900" b="1" dirty="0"/>
              <a:t>Short-day Plants</a:t>
            </a:r>
            <a:endParaRPr lang="en-US" sz="2900" dirty="0"/>
          </a:p>
          <a:p>
            <a:pPr lvl="0" algn="l" rtl="0"/>
            <a:r>
              <a:rPr lang="en-US" sz="2900" dirty="0"/>
              <a:t>Short-day plants flower when daylight is less than a critical length.</a:t>
            </a:r>
          </a:p>
          <a:p>
            <a:pPr lvl="0" algn="l" rtl="0"/>
            <a:r>
              <a:rPr lang="en-US" sz="2900" dirty="0"/>
              <a:t>They flower in the late summer, fall, or early winter.</a:t>
            </a:r>
          </a:p>
          <a:p>
            <a:pPr lvl="0" algn="l" rtl="0"/>
            <a:r>
              <a:rPr lang="en-US" sz="2900" dirty="0"/>
              <a:t>Examples: chrysanthemums (“mums”), poinsettias, some soybeans.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Shows how the Maryland Mammoth flowers only when days are shorter than 14 hours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28604"/>
            <a:ext cx="314327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4" descr="A picture of poinsettias, a type of short-day plan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429000"/>
            <a:ext cx="22860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صورة 5" descr="A picture of chrysanthemums, a type of short-day plant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500438"/>
            <a:ext cx="2071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5857892"/>
            <a:ext cx="35004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Unknown sources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/>
            <a:r>
              <a:rPr lang="en-US" sz="3600" b="1" dirty="0"/>
              <a:t>Long-day Plants</a:t>
            </a:r>
            <a:endParaRPr lang="en-US" sz="3600" dirty="0"/>
          </a:p>
          <a:p>
            <a:pPr lvl="0" algn="l" rtl="0"/>
            <a:r>
              <a:rPr lang="en-US" sz="3600" dirty="0"/>
              <a:t>Long-day plants flower when daylight is increasing.</a:t>
            </a:r>
          </a:p>
          <a:p>
            <a:pPr lvl="0" algn="l" rtl="0"/>
            <a:r>
              <a:rPr lang="en-US" sz="3600" dirty="0"/>
              <a:t>They flower in the spring and early summer.</a:t>
            </a:r>
          </a:p>
          <a:p>
            <a:pPr lvl="0" algn="l" rtl="0"/>
            <a:r>
              <a:rPr lang="en-US" sz="3600" dirty="0"/>
              <a:t>Examples: radishes, lettuces, irises, many cereal varieties.</a:t>
            </a:r>
          </a:p>
          <a:p>
            <a:pPr algn="l">
              <a:buNone/>
            </a:pPr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Shows how the henbane flowers only when days are longer than 14 hours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57884" y="0"/>
            <a:ext cx="3286116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4" descr="A picture of wheat (a cereal), a type of long-day plan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571744"/>
            <a:ext cx="2357454" cy="243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صورة 5" descr="A picture of an iris, a type of long-day plant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71744"/>
            <a:ext cx="27403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57224" y="5357826"/>
            <a:ext cx="46434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Unknown sources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0007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 smtClean="0"/>
              <a:t>Day-neutral  </a:t>
            </a:r>
            <a:r>
              <a:rPr lang="en-US" b="1" dirty="0"/>
              <a:t>Plants</a:t>
            </a:r>
            <a:endParaRPr lang="en-US" dirty="0"/>
          </a:p>
          <a:p>
            <a:pPr lvl="0" algn="l" rtl="0"/>
            <a:r>
              <a:rPr lang="en-US" dirty="0"/>
              <a:t>Day-neutral plants do not flower in response to daylight changes.</a:t>
            </a:r>
          </a:p>
          <a:p>
            <a:pPr lvl="0" algn="l" rtl="0"/>
            <a:r>
              <a:rPr lang="en-US" dirty="0"/>
              <a:t>They flower when they reach a particular stage of maturity or because of some other cue like temperature or water, etc.</a:t>
            </a:r>
          </a:p>
          <a:p>
            <a:pPr lvl="0" algn="l" rtl="0"/>
            <a:r>
              <a:rPr lang="en-US" dirty="0"/>
              <a:t>This is the most common kind of flowering pattern.</a:t>
            </a:r>
          </a:p>
          <a:p>
            <a:pPr lvl="0" algn="l" rtl="0"/>
            <a:r>
              <a:rPr lang="en-US" dirty="0"/>
              <a:t>Examples: rice, dandelions, tomatoes, etc.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A picture of tomatoes, a type of day-neutral plan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428736"/>
            <a:ext cx="257176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4" descr="A picture of dandelions, a type of day-neutral plan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500174"/>
            <a:ext cx="168148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صورة 5" descr="A picture of rice, a type of day-neutral plant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357298"/>
            <a:ext cx="235745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07207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Unknown sources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l" rtl="0"/>
            <a:r>
              <a:rPr lang="en-US" dirty="0"/>
              <a:t>In the 1920s, when they first did their research on the Maryland Mammoth, they thought it was all about </a:t>
            </a:r>
            <a:r>
              <a:rPr lang="en-US" b="1" dirty="0"/>
              <a:t>critical day length</a:t>
            </a:r>
            <a:r>
              <a:rPr lang="en-US" dirty="0"/>
              <a:t>.</a:t>
            </a:r>
          </a:p>
          <a:p>
            <a:pPr lvl="1" algn="l" rtl="0"/>
            <a:r>
              <a:rPr lang="en-US" sz="3200" dirty="0"/>
              <a:t>For twenty years this was the prevailing understanding about how flowering was initiated.</a:t>
            </a:r>
          </a:p>
          <a:p>
            <a:pPr lvl="1" algn="l" rtl="0"/>
            <a:r>
              <a:rPr lang="en-US" sz="3200" dirty="0"/>
              <a:t>All the biology books printed during these years talked about short-day plants and long-day plants.</a:t>
            </a:r>
          </a:p>
          <a:p>
            <a:pPr lvl="0" algn="l" rtl="0"/>
            <a:r>
              <a:rPr lang="en-US" dirty="0"/>
              <a:t>But, in the 1940s, researchers discovered it was </a:t>
            </a:r>
            <a:r>
              <a:rPr lang="en-US" b="1" dirty="0"/>
              <a:t>night length</a:t>
            </a:r>
            <a:r>
              <a:rPr lang="en-US" dirty="0"/>
              <a:t> rather than day length that determined flowering.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539</Words>
  <Application>Microsoft Office PowerPoint</Application>
  <PresentationFormat>عرض على الشاشة (3:4)‏</PresentationFormat>
  <Paragraphs>110</Paragraphs>
  <Slides>26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سمة Office</vt:lpstr>
      <vt:lpstr>Plant Physiology  : lecture :(5)   by Dr. Manal  Zbari Photoperiodism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Long-day Plants are Actually Short-night Plants! Similarly, what were once thought to be long-day plants are actually short-night plants: they flower only when the night is shorter than a critical length. A few minutes of light during the night will shorten the night length, therefore causing flowering to occur!</vt:lpstr>
      <vt:lpstr>Part of figure 39.16, page 766, Campbell's Biology, 5th Edition</vt:lpstr>
      <vt:lpstr>الشريحة 15</vt:lpstr>
      <vt:lpstr>The Details Red light, of wavelength 660 nm, is the most effective in interrupting night length. Experimental results have confirmed this fact: Short-day (long-night) plants experiencing a long night will not flower if exposed briefly to 660 nm light sometime during the night. Long-day (short-night) plants exposed briefly to a 660 nm light will flower even if the total night length exceeds the critical number of hours. 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Physiology:(lecture ):(5)   by Dr.Manal Zbari </dc:title>
  <dc:creator>USER</dc:creator>
  <cp:lastModifiedBy>USER</cp:lastModifiedBy>
  <cp:revision>29</cp:revision>
  <dcterms:created xsi:type="dcterms:W3CDTF">2018-03-17T09:35:54Z</dcterms:created>
  <dcterms:modified xsi:type="dcterms:W3CDTF">2018-03-17T14:05:52Z</dcterms:modified>
</cp:coreProperties>
</file>